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13"/>
  </p:notesMasterIdLst>
  <p:handoutMasterIdLst>
    <p:handoutMasterId r:id="rId14"/>
  </p:handoutMasterIdLst>
  <p:sldIdLst>
    <p:sldId id="660" r:id="rId2"/>
    <p:sldId id="727" r:id="rId3"/>
    <p:sldId id="729" r:id="rId4"/>
    <p:sldId id="730" r:id="rId5"/>
    <p:sldId id="731" r:id="rId6"/>
    <p:sldId id="734" r:id="rId7"/>
    <p:sldId id="732" r:id="rId8"/>
    <p:sldId id="736" r:id="rId9"/>
    <p:sldId id="737" r:id="rId10"/>
    <p:sldId id="738" r:id="rId11"/>
    <p:sldId id="739" r:id="rId12"/>
  </p:sldIdLst>
  <p:sldSz cx="12195175" cy="6859588"/>
  <p:notesSz cx="9928225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544388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1088776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633164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2177552" algn="l" rtl="0" fontAlgn="base">
      <a:spcBef>
        <a:spcPct val="0"/>
      </a:spcBef>
      <a:spcAft>
        <a:spcPct val="0"/>
      </a:spcAft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721940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3266328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810716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4355104" algn="l" defTabSz="1088776" rtl="0" eaLnBrk="1" latinLnBrk="0" hangingPunct="1">
      <a:defRPr sz="24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pos="384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009644"/>
    <a:srgbClr val="F6E7E6"/>
    <a:srgbClr val="FFFF93"/>
    <a:srgbClr val="ECF9E7"/>
    <a:srgbClr val="F0F3EA"/>
    <a:srgbClr val="FFFFEB"/>
    <a:srgbClr val="DCE6D2"/>
    <a:srgbClr val="DDE9F7"/>
    <a:srgbClr val="FF9999"/>
    <a:srgbClr val="FF505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9227" autoAdjust="0"/>
    <p:restoredTop sz="96947" autoAdjust="0"/>
  </p:normalViewPr>
  <p:slideViewPr>
    <p:cSldViewPr>
      <p:cViewPr>
        <p:scale>
          <a:sx n="80" d="100"/>
          <a:sy n="80" d="100"/>
        </p:scale>
        <p:origin x="-654" y="-252"/>
      </p:cViewPr>
      <p:guideLst>
        <p:guide orient="horz" pos="2161"/>
        <p:guide pos="3841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EED84B-50D8-48B2-8256-03674B0BEEC8}" type="doc">
      <dgm:prSet loTypeId="urn:microsoft.com/office/officeart/2005/8/layout/default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ABD556A-FA84-4654-8869-003C3C7B4B54}">
      <dgm:prSet phldrT="[Текст]"/>
      <dgm:spPr/>
      <dgm:t>
        <a:bodyPr/>
        <a:lstStyle/>
        <a:p>
          <a:r>
            <a:rPr lang="ru-RU" dirty="0" smtClean="0"/>
            <a:t>ЛИЧНО</a:t>
          </a:r>
          <a:endParaRPr lang="ru-RU" dirty="0"/>
        </a:p>
      </dgm:t>
    </dgm:pt>
    <dgm:pt modelId="{D41E9413-F53D-487F-9303-9013CF22D3E0}" type="parTrans" cxnId="{05009BBF-19E8-4BA1-9235-66ECC9666683}">
      <dgm:prSet/>
      <dgm:spPr/>
      <dgm:t>
        <a:bodyPr/>
        <a:lstStyle/>
        <a:p>
          <a:endParaRPr lang="ru-RU"/>
        </a:p>
      </dgm:t>
    </dgm:pt>
    <dgm:pt modelId="{9FB43309-E0B5-4706-92AE-24DA6F5F27EC}" type="sibTrans" cxnId="{05009BBF-19E8-4BA1-9235-66ECC9666683}">
      <dgm:prSet/>
      <dgm:spPr/>
      <dgm:t>
        <a:bodyPr/>
        <a:lstStyle/>
        <a:p>
          <a:endParaRPr lang="ru-RU"/>
        </a:p>
      </dgm:t>
    </dgm:pt>
    <dgm:pt modelId="{23711761-D167-4723-830E-D49434E969C7}">
      <dgm:prSet phldrT="[Текст]"/>
      <dgm:spPr/>
      <dgm:t>
        <a:bodyPr/>
        <a:lstStyle/>
        <a:p>
          <a:r>
            <a:rPr lang="ru-RU" dirty="0" smtClean="0"/>
            <a:t> ПО ПОЧТЕ ЗАКАЗНЫМ ПИСЬМОМ С УВЕДОМЛЕНИЕМ О ВРУЧЕНИИ</a:t>
          </a:r>
          <a:endParaRPr lang="ru-RU" dirty="0"/>
        </a:p>
      </dgm:t>
    </dgm:pt>
    <dgm:pt modelId="{3C17C9FE-3B91-44A7-B84C-BB051CF05A4D}" type="parTrans" cxnId="{D00E7C37-F303-45B0-9ACE-A25A0E507BF1}">
      <dgm:prSet/>
      <dgm:spPr/>
      <dgm:t>
        <a:bodyPr/>
        <a:lstStyle/>
        <a:p>
          <a:endParaRPr lang="ru-RU"/>
        </a:p>
      </dgm:t>
    </dgm:pt>
    <dgm:pt modelId="{F2F4F024-B82A-4283-A898-CC21D1C7E87B}" type="sibTrans" cxnId="{D00E7C37-F303-45B0-9ACE-A25A0E507BF1}">
      <dgm:prSet/>
      <dgm:spPr/>
      <dgm:t>
        <a:bodyPr/>
        <a:lstStyle/>
        <a:p>
          <a:endParaRPr lang="ru-RU"/>
        </a:p>
      </dgm:t>
    </dgm:pt>
    <dgm:pt modelId="{B9D13FF2-EE28-4DB1-A5EC-5C92FA3DF058}">
      <dgm:prSet phldrT="[Текст]" custT="1"/>
      <dgm:spPr/>
      <dgm:t>
        <a:bodyPr/>
        <a:lstStyle/>
        <a:p>
          <a:r>
            <a:rPr lang="ru-RU" sz="1700" dirty="0" smtClean="0"/>
            <a:t>В ЭЛЕКТРОННОЙ ФОРМЕ </a:t>
          </a:r>
          <a:r>
            <a:rPr lang="ru-RU" sz="1400" dirty="0" smtClean="0"/>
            <a:t>(ЧИТАЕМЫЕ И РАСПОЗНАВАЕМЫЕ СКАН- ИЛИ ФОТОКОПИИ) </a:t>
          </a:r>
          <a:r>
            <a:rPr lang="ru-RU" sz="1700" dirty="0" smtClean="0"/>
            <a:t>ПОСРЕДСТВОМ ЭЛЕКТРОННОЙ ПОЧТЫ ОО</a:t>
          </a:r>
          <a:endParaRPr lang="ru-RU" sz="1700" dirty="0"/>
        </a:p>
      </dgm:t>
    </dgm:pt>
    <dgm:pt modelId="{F6D027B2-7181-47D1-8084-D481E358B433}" type="parTrans" cxnId="{3B5371F4-F0AA-4C6A-968B-9AEE4E442F55}">
      <dgm:prSet/>
      <dgm:spPr/>
      <dgm:t>
        <a:bodyPr/>
        <a:lstStyle/>
        <a:p>
          <a:endParaRPr lang="ru-RU"/>
        </a:p>
      </dgm:t>
    </dgm:pt>
    <dgm:pt modelId="{98D0D11A-81A2-4CC8-B359-13313C3BF169}" type="sibTrans" cxnId="{3B5371F4-F0AA-4C6A-968B-9AEE4E442F55}">
      <dgm:prSet/>
      <dgm:spPr/>
      <dgm:t>
        <a:bodyPr/>
        <a:lstStyle/>
        <a:p>
          <a:endParaRPr lang="ru-RU"/>
        </a:p>
      </dgm:t>
    </dgm:pt>
    <dgm:pt modelId="{8D267C5B-48A8-4616-8FF2-490F1CBDE2A4}">
      <dgm:prSet phldrT="[Текст]"/>
      <dgm:spPr/>
      <dgm:t>
        <a:bodyPr/>
        <a:lstStyle/>
        <a:p>
          <a:r>
            <a:rPr lang="ru-RU" dirty="0" smtClean="0"/>
            <a:t>РЕГИОНАЛЬНЫЕ ПОРТАЛЫ ГМУ </a:t>
          </a:r>
          <a:endParaRPr lang="ru-RU" dirty="0"/>
        </a:p>
      </dgm:t>
    </dgm:pt>
    <dgm:pt modelId="{A278D28D-158A-4694-8492-49A9E2E572F6}" type="parTrans" cxnId="{17F5B71F-AC1C-42F3-BCD9-0F51ABD01402}">
      <dgm:prSet/>
      <dgm:spPr/>
      <dgm:t>
        <a:bodyPr/>
        <a:lstStyle/>
        <a:p>
          <a:endParaRPr lang="ru-RU"/>
        </a:p>
      </dgm:t>
    </dgm:pt>
    <dgm:pt modelId="{13B88B5C-63EB-4290-8B65-EE2F9E16CCEF}" type="sibTrans" cxnId="{17F5B71F-AC1C-42F3-BCD9-0F51ABD01402}">
      <dgm:prSet/>
      <dgm:spPr/>
      <dgm:t>
        <a:bodyPr/>
        <a:lstStyle/>
        <a:p>
          <a:endParaRPr lang="ru-RU"/>
        </a:p>
      </dgm:t>
    </dgm:pt>
    <dgm:pt modelId="{B5D3286C-089C-4D4D-9C17-597BA480D3C3}">
      <dgm:prSet phldrT="[Текст]"/>
      <dgm:spPr>
        <a:solidFill>
          <a:srgbClr val="92D050"/>
        </a:solidFill>
      </dgm:spPr>
      <dgm:t>
        <a:bodyPr/>
        <a:lstStyle/>
        <a:p>
          <a:r>
            <a:rPr lang="ru-RU" dirty="0" smtClean="0"/>
            <a:t>ПРОВЕРКА ДОСТОВЕРНОСТИ СВЕДЕНИЙ, УКАЗАННЫХ В ЗАЯВЛЕНИИ, И СООТВЕТСТВИЯ ДЕЙСТВИТЕЛЬНОСТИ ПОДАННЫХ ДОКУМЕНТОВ</a:t>
          </a:r>
          <a:endParaRPr lang="ru-RU" dirty="0"/>
        </a:p>
      </dgm:t>
    </dgm:pt>
    <dgm:pt modelId="{5A801D31-E2F1-413C-95DE-4A8667528CB5}" type="parTrans" cxnId="{C48FB6FE-478D-4C93-8A94-596A8982B1F9}">
      <dgm:prSet/>
      <dgm:spPr/>
      <dgm:t>
        <a:bodyPr/>
        <a:lstStyle/>
        <a:p>
          <a:endParaRPr lang="ru-RU"/>
        </a:p>
      </dgm:t>
    </dgm:pt>
    <dgm:pt modelId="{32F07933-5C01-43B6-980F-9EB3D261909A}" type="sibTrans" cxnId="{C48FB6FE-478D-4C93-8A94-596A8982B1F9}">
      <dgm:prSet/>
      <dgm:spPr/>
      <dgm:t>
        <a:bodyPr/>
        <a:lstStyle/>
        <a:p>
          <a:endParaRPr lang="ru-RU"/>
        </a:p>
      </dgm:t>
    </dgm:pt>
    <dgm:pt modelId="{CC99B15A-3560-4ED2-8632-E04670B1B59B}" type="pres">
      <dgm:prSet presAssocID="{3CEED84B-50D8-48B2-8256-03674B0BEE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86608CA-A30F-4E17-A3AF-F5637AAEEB1A}" type="pres">
      <dgm:prSet presAssocID="{CABD556A-FA84-4654-8869-003C3C7B4B54}" presName="node" presStyleLbl="node1" presStyleIdx="0" presStyleCnt="5" custLinFactNeighborX="-81642" custLinFactNeighborY="203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B8D7AC-026D-4C4F-A068-343E5C1B0A40}" type="pres">
      <dgm:prSet presAssocID="{9FB43309-E0B5-4706-92AE-24DA6F5F27EC}" presName="sibTrans" presStyleCnt="0"/>
      <dgm:spPr/>
    </dgm:pt>
    <dgm:pt modelId="{3906B11E-9A84-4301-851C-179BF62A402F}" type="pres">
      <dgm:prSet presAssocID="{23711761-D167-4723-830E-D49434E969C7}" presName="node" presStyleLbl="node1" presStyleIdx="1" presStyleCnt="5" custLinFactNeighborX="45973" custLinFactNeighborY="194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80F31E-FE5D-496F-BCC9-DECE520945CA}" type="pres">
      <dgm:prSet presAssocID="{F2F4F024-B82A-4283-A898-CC21D1C7E87B}" presName="sibTrans" presStyleCnt="0"/>
      <dgm:spPr/>
    </dgm:pt>
    <dgm:pt modelId="{D49FEA69-4828-4E3C-88D4-F2FEB85A8348}" type="pres">
      <dgm:prSet presAssocID="{B9D13FF2-EE28-4DB1-A5EC-5C92FA3DF058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4D40D9-2224-4FB3-A2A2-E1CF828A574B}" type="pres">
      <dgm:prSet presAssocID="{98D0D11A-81A2-4CC8-B359-13313C3BF169}" presName="sibTrans" presStyleCnt="0"/>
      <dgm:spPr/>
    </dgm:pt>
    <dgm:pt modelId="{70D6FB43-369D-409F-A8C5-064AFD73D7A1}" type="pres">
      <dgm:prSet presAssocID="{8D267C5B-48A8-4616-8FF2-490F1CBDE2A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91F41E-8B75-493D-9F55-9631C4DABCC1}" type="pres">
      <dgm:prSet presAssocID="{13B88B5C-63EB-4290-8B65-EE2F9E16CCEF}" presName="sibTrans" presStyleCnt="0"/>
      <dgm:spPr/>
    </dgm:pt>
    <dgm:pt modelId="{84EF878E-458A-4152-8BE2-792218B5C7F7}" type="pres">
      <dgm:prSet presAssocID="{B5D3286C-089C-4D4D-9C17-597BA480D3C3}" presName="node" presStyleLbl="node1" presStyleIdx="4" presStyleCnt="5" custScaleX="180414" custLinFactNeighborX="-222" custLinFactNeighborY="-8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F5B71F-AC1C-42F3-BCD9-0F51ABD01402}" srcId="{3CEED84B-50D8-48B2-8256-03674B0BEEC8}" destId="{8D267C5B-48A8-4616-8FF2-490F1CBDE2A4}" srcOrd="3" destOrd="0" parTransId="{A278D28D-158A-4694-8492-49A9E2E572F6}" sibTransId="{13B88B5C-63EB-4290-8B65-EE2F9E16CCEF}"/>
    <dgm:cxn modelId="{3B5371F4-F0AA-4C6A-968B-9AEE4E442F55}" srcId="{3CEED84B-50D8-48B2-8256-03674B0BEEC8}" destId="{B9D13FF2-EE28-4DB1-A5EC-5C92FA3DF058}" srcOrd="2" destOrd="0" parTransId="{F6D027B2-7181-47D1-8084-D481E358B433}" sibTransId="{98D0D11A-81A2-4CC8-B359-13313C3BF169}"/>
    <dgm:cxn modelId="{D00E7C37-F303-45B0-9ACE-A25A0E507BF1}" srcId="{3CEED84B-50D8-48B2-8256-03674B0BEEC8}" destId="{23711761-D167-4723-830E-D49434E969C7}" srcOrd="1" destOrd="0" parTransId="{3C17C9FE-3B91-44A7-B84C-BB051CF05A4D}" sibTransId="{F2F4F024-B82A-4283-A898-CC21D1C7E87B}"/>
    <dgm:cxn modelId="{96E80FDA-D636-4C6A-9EA3-467743E7D810}" type="presOf" srcId="{B9D13FF2-EE28-4DB1-A5EC-5C92FA3DF058}" destId="{D49FEA69-4828-4E3C-88D4-F2FEB85A8348}" srcOrd="0" destOrd="0" presId="urn:microsoft.com/office/officeart/2005/8/layout/default#1"/>
    <dgm:cxn modelId="{05009BBF-19E8-4BA1-9235-66ECC9666683}" srcId="{3CEED84B-50D8-48B2-8256-03674B0BEEC8}" destId="{CABD556A-FA84-4654-8869-003C3C7B4B54}" srcOrd="0" destOrd="0" parTransId="{D41E9413-F53D-487F-9303-9013CF22D3E0}" sibTransId="{9FB43309-E0B5-4706-92AE-24DA6F5F27EC}"/>
    <dgm:cxn modelId="{587B6D2C-CC4D-4BC9-8D34-680421D47A15}" type="presOf" srcId="{B5D3286C-089C-4D4D-9C17-597BA480D3C3}" destId="{84EF878E-458A-4152-8BE2-792218B5C7F7}" srcOrd="0" destOrd="0" presId="urn:microsoft.com/office/officeart/2005/8/layout/default#1"/>
    <dgm:cxn modelId="{47341029-1F3D-49E2-A149-4D0686711B18}" type="presOf" srcId="{CABD556A-FA84-4654-8869-003C3C7B4B54}" destId="{086608CA-A30F-4E17-A3AF-F5637AAEEB1A}" srcOrd="0" destOrd="0" presId="urn:microsoft.com/office/officeart/2005/8/layout/default#1"/>
    <dgm:cxn modelId="{66154BFA-459F-4815-8364-6A9295E6C4DC}" type="presOf" srcId="{8D267C5B-48A8-4616-8FF2-490F1CBDE2A4}" destId="{70D6FB43-369D-409F-A8C5-064AFD73D7A1}" srcOrd="0" destOrd="0" presId="urn:microsoft.com/office/officeart/2005/8/layout/default#1"/>
    <dgm:cxn modelId="{B36CE4DB-4084-4398-BEA6-5EFF07F91FF6}" type="presOf" srcId="{23711761-D167-4723-830E-D49434E969C7}" destId="{3906B11E-9A84-4301-851C-179BF62A402F}" srcOrd="0" destOrd="0" presId="urn:microsoft.com/office/officeart/2005/8/layout/default#1"/>
    <dgm:cxn modelId="{C48FB6FE-478D-4C93-8A94-596A8982B1F9}" srcId="{3CEED84B-50D8-48B2-8256-03674B0BEEC8}" destId="{B5D3286C-089C-4D4D-9C17-597BA480D3C3}" srcOrd="4" destOrd="0" parTransId="{5A801D31-E2F1-413C-95DE-4A8667528CB5}" sibTransId="{32F07933-5C01-43B6-980F-9EB3D261909A}"/>
    <dgm:cxn modelId="{61F0A9A4-BA12-4C97-B75A-9839B35AF400}" type="presOf" srcId="{3CEED84B-50D8-48B2-8256-03674B0BEEC8}" destId="{CC99B15A-3560-4ED2-8632-E04670B1B59B}" srcOrd="0" destOrd="0" presId="urn:microsoft.com/office/officeart/2005/8/layout/default#1"/>
    <dgm:cxn modelId="{252DF951-C1D7-4F63-BC49-38891A74B66F}" type="presParOf" srcId="{CC99B15A-3560-4ED2-8632-E04670B1B59B}" destId="{086608CA-A30F-4E17-A3AF-F5637AAEEB1A}" srcOrd="0" destOrd="0" presId="urn:microsoft.com/office/officeart/2005/8/layout/default#1"/>
    <dgm:cxn modelId="{5D061800-49AF-4624-AE84-B69274D24702}" type="presParOf" srcId="{CC99B15A-3560-4ED2-8632-E04670B1B59B}" destId="{53B8D7AC-026D-4C4F-A068-343E5C1B0A40}" srcOrd="1" destOrd="0" presId="urn:microsoft.com/office/officeart/2005/8/layout/default#1"/>
    <dgm:cxn modelId="{E654BF67-6CE0-4D8B-81DF-D1D72E0A731F}" type="presParOf" srcId="{CC99B15A-3560-4ED2-8632-E04670B1B59B}" destId="{3906B11E-9A84-4301-851C-179BF62A402F}" srcOrd="2" destOrd="0" presId="urn:microsoft.com/office/officeart/2005/8/layout/default#1"/>
    <dgm:cxn modelId="{69C97D93-6531-4F74-A66A-994A97A7A425}" type="presParOf" srcId="{CC99B15A-3560-4ED2-8632-E04670B1B59B}" destId="{2A80F31E-FE5D-496F-BCC9-DECE520945CA}" srcOrd="3" destOrd="0" presId="urn:microsoft.com/office/officeart/2005/8/layout/default#1"/>
    <dgm:cxn modelId="{B731E6C8-41B5-47CC-9EC7-3F27916C176C}" type="presParOf" srcId="{CC99B15A-3560-4ED2-8632-E04670B1B59B}" destId="{D49FEA69-4828-4E3C-88D4-F2FEB85A8348}" srcOrd="4" destOrd="0" presId="urn:microsoft.com/office/officeart/2005/8/layout/default#1"/>
    <dgm:cxn modelId="{5D9B969D-2297-46DF-8A92-74E856D2105F}" type="presParOf" srcId="{CC99B15A-3560-4ED2-8632-E04670B1B59B}" destId="{A64D40D9-2224-4FB3-A2A2-E1CF828A574B}" srcOrd="5" destOrd="0" presId="urn:microsoft.com/office/officeart/2005/8/layout/default#1"/>
    <dgm:cxn modelId="{BA787671-B22F-490A-BB29-ADE87960F97D}" type="presParOf" srcId="{CC99B15A-3560-4ED2-8632-E04670B1B59B}" destId="{70D6FB43-369D-409F-A8C5-064AFD73D7A1}" srcOrd="6" destOrd="0" presId="urn:microsoft.com/office/officeart/2005/8/layout/default#1"/>
    <dgm:cxn modelId="{3069401F-2AAE-40C1-9E1E-08FF01F1008C}" type="presParOf" srcId="{CC99B15A-3560-4ED2-8632-E04670B1B59B}" destId="{A391F41E-8B75-493D-9F55-9631C4DABCC1}" srcOrd="7" destOrd="0" presId="urn:microsoft.com/office/officeart/2005/8/layout/default#1"/>
    <dgm:cxn modelId="{5576FE9B-E61D-4EAA-ABF5-A29E4E1941B2}" type="presParOf" srcId="{CC99B15A-3560-4ED2-8632-E04670B1B59B}" destId="{84EF878E-458A-4152-8BE2-792218B5C7F7}" srcOrd="8" destOrd="0" presId="urn:microsoft.com/office/officeart/2005/8/layout/default#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6608CA-A30F-4E17-A3AF-F5637AAEEB1A}">
      <dsp:nvSpPr>
        <dsp:cNvPr id="0" name=""/>
        <dsp:cNvSpPr/>
      </dsp:nvSpPr>
      <dsp:spPr>
        <a:xfrm>
          <a:off x="0" y="333105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ЛИЧНО</a:t>
          </a:r>
          <a:endParaRPr lang="ru-RU" sz="2000" kern="1200" dirty="0"/>
        </a:p>
      </dsp:txBody>
      <dsp:txXfrm>
        <a:off x="0" y="333105"/>
        <a:ext cx="2707392" cy="1624435"/>
      </dsp:txXfrm>
    </dsp:sp>
    <dsp:sp modelId="{3906B11E-9A84-4301-851C-179BF62A402F}">
      <dsp:nvSpPr>
        <dsp:cNvPr id="0" name=""/>
        <dsp:cNvSpPr/>
      </dsp:nvSpPr>
      <dsp:spPr>
        <a:xfrm>
          <a:off x="5422724" y="318664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 ПО ПОЧТЕ ЗАКАЗНЫМ ПИСЬМОМ С УВЕДОМЛЕНИЕМ О ВРУЧЕНИИ</a:t>
          </a:r>
          <a:endParaRPr lang="ru-RU" sz="2000" kern="1200" dirty="0"/>
        </a:p>
      </dsp:txBody>
      <dsp:txXfrm>
        <a:off x="5422724" y="318664"/>
        <a:ext cx="2707392" cy="1624435"/>
      </dsp:txXfrm>
    </dsp:sp>
    <dsp:sp modelId="{D49FEA69-4828-4E3C-88D4-F2FEB85A8348}">
      <dsp:nvSpPr>
        <dsp:cNvPr id="0" name=""/>
        <dsp:cNvSpPr/>
      </dsp:nvSpPr>
      <dsp:spPr>
        <a:xfrm>
          <a:off x="1222296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В ЭЛЕКТРОННОЙ ФОРМЕ </a:t>
          </a:r>
          <a:r>
            <a:rPr lang="ru-RU" sz="1400" kern="1200" dirty="0" smtClean="0"/>
            <a:t>(ЧИТАЕМЫЕ И РАСПОЗНАВАЕМЫЕ СКАН- ИЛИ ФОТОКОПИИ) </a:t>
          </a:r>
          <a:r>
            <a:rPr lang="ru-RU" sz="1700" kern="1200" dirty="0" smtClean="0"/>
            <a:t>ПОСРЕДСТВОМ ЭЛЕКТРОННОЙ ПОЧТЫ ОО</a:t>
          </a:r>
          <a:endParaRPr lang="ru-RU" sz="1700" kern="1200" dirty="0"/>
        </a:p>
      </dsp:txBody>
      <dsp:txXfrm>
        <a:off x="1222296" y="1897821"/>
        <a:ext cx="2707392" cy="1624435"/>
      </dsp:txXfrm>
    </dsp:sp>
    <dsp:sp modelId="{70D6FB43-369D-409F-A8C5-064AFD73D7A1}">
      <dsp:nvSpPr>
        <dsp:cNvPr id="0" name=""/>
        <dsp:cNvSpPr/>
      </dsp:nvSpPr>
      <dsp:spPr>
        <a:xfrm>
          <a:off x="4200428" y="1897821"/>
          <a:ext cx="2707392" cy="162443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РЕГИОНАЛЬНЫЕ ПОРТАЛЫ ГМУ </a:t>
          </a:r>
          <a:endParaRPr lang="ru-RU" sz="2000" kern="1200" dirty="0"/>
        </a:p>
      </dsp:txBody>
      <dsp:txXfrm>
        <a:off x="4200428" y="1897821"/>
        <a:ext cx="2707392" cy="1624435"/>
      </dsp:txXfrm>
    </dsp:sp>
    <dsp:sp modelId="{84EF878E-458A-4152-8BE2-792218B5C7F7}">
      <dsp:nvSpPr>
        <dsp:cNvPr id="0" name=""/>
        <dsp:cNvSpPr/>
      </dsp:nvSpPr>
      <dsp:spPr>
        <a:xfrm>
          <a:off x="1616790" y="3660994"/>
          <a:ext cx="4884515" cy="1624435"/>
        </a:xfrm>
        <a:prstGeom prst="rect">
          <a:avLst/>
        </a:prstGeom>
        <a:solidFill>
          <a:srgbClr val="92D050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ПРОВЕРКА ДОСТОВЕРНОСТИ СВЕДЕНИЙ, УКАЗАННЫХ В ЗАЯВЛЕНИИ, И СООТВЕТСТВИЯ ДЕЙСТВИТЕЛЬНОСТИ ПОДАННЫХ ДОКУМЕНТОВ</a:t>
          </a:r>
          <a:endParaRPr lang="ru-RU" sz="2000" kern="1200" dirty="0"/>
        </a:p>
      </dsp:txBody>
      <dsp:txXfrm>
        <a:off x="1616790" y="3660994"/>
        <a:ext cx="4884515" cy="16244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4146" y="0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218"/>
            <a:ext cx="4302495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4146" y="6456218"/>
            <a:ext cx="4302494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4146" y="0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25.01.2021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8750" y="509588"/>
            <a:ext cx="4530725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615" y="3228895"/>
            <a:ext cx="794258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6456218"/>
            <a:ext cx="4302495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4146" y="6456218"/>
            <a:ext cx="4302494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544388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1088776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633164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2177552" algn="l" rtl="0" eaLnBrk="0" fontAlgn="base" hangingPunct="0">
      <a:spcBef>
        <a:spcPct val="30000"/>
      </a:spcBef>
      <a:spcAft>
        <a:spcPct val="0"/>
      </a:spcAft>
      <a:defRPr sz="14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721940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328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716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5104" algn="l" defTabSz="108877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07706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84950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9515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1011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2678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1463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6672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11520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C93780-69BA-4E71-B7F0-E1699DA14399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561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3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6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10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59FE40-05AD-4E56-8AC6-79D15872067E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C105FB-8F6F-4AB0-98BB-C8F385EFA86C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15226D-37F7-4585-B0E5-998238FB0C0D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EC464E-0AD6-4415-BA10-97E2DFF1647E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335" y="4407921"/>
            <a:ext cx="10365899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335" y="2907387"/>
            <a:ext cx="10365899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388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77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316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55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9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63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1071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51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FA08A7-6D8D-4636-B845-1D0DFA53E4D2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759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9214" y="1600571"/>
            <a:ext cx="5386202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BAC78-499E-4754-9BE2-C1A52414E014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759" y="2175379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7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88" indent="0">
              <a:buNone/>
              <a:defRPr sz="2400" b="1"/>
            </a:lvl2pPr>
            <a:lvl3pPr marL="1088776" indent="0">
              <a:buNone/>
              <a:defRPr sz="2100" b="1"/>
            </a:lvl3pPr>
            <a:lvl4pPr marL="1633164" indent="0">
              <a:buNone/>
              <a:defRPr sz="1900" b="1"/>
            </a:lvl4pPr>
            <a:lvl5pPr marL="2177552" indent="0">
              <a:buNone/>
              <a:defRPr sz="1900" b="1"/>
            </a:lvl5pPr>
            <a:lvl6pPr marL="2721940" indent="0">
              <a:buNone/>
              <a:defRPr sz="1900" b="1"/>
            </a:lvl6pPr>
            <a:lvl7pPr marL="3266328" indent="0">
              <a:buNone/>
              <a:defRPr sz="1900" b="1"/>
            </a:lvl7pPr>
            <a:lvl8pPr marL="3810716" indent="0">
              <a:buNone/>
              <a:defRPr sz="1900" b="1"/>
            </a:lvl8pPr>
            <a:lvl9pPr marL="4355104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4980" y="2175379"/>
            <a:ext cx="5390437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4C26A-1E1C-41A3-A314-EDA5E0868D12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B0D98-2D5B-4524-9224-D9A7BCD26BEC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89B3A-27FE-46A5-93A2-569807B47623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759" y="273113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759" y="1435433"/>
            <a:ext cx="4012129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5A4E6-C319-40D8-A013-ADC9CE5F6C7E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 rtlCol="0">
            <a:normAutofit/>
          </a:bodyPr>
          <a:lstStyle>
            <a:lvl1pPr marL="0" indent="0">
              <a:buNone/>
              <a:defRPr sz="3800"/>
            </a:lvl1pPr>
            <a:lvl2pPr marL="544388" indent="0">
              <a:buNone/>
              <a:defRPr sz="3300"/>
            </a:lvl2pPr>
            <a:lvl3pPr marL="1088776" indent="0">
              <a:buNone/>
              <a:defRPr sz="2900"/>
            </a:lvl3pPr>
            <a:lvl4pPr marL="1633164" indent="0">
              <a:buNone/>
              <a:defRPr sz="2400"/>
            </a:lvl4pPr>
            <a:lvl5pPr marL="2177552" indent="0">
              <a:buNone/>
              <a:defRPr sz="2400"/>
            </a:lvl5pPr>
            <a:lvl6pPr marL="2721940" indent="0">
              <a:buNone/>
              <a:defRPr sz="2400"/>
            </a:lvl6pPr>
            <a:lvl7pPr marL="3266328" indent="0">
              <a:buNone/>
              <a:defRPr sz="2400"/>
            </a:lvl7pPr>
            <a:lvl8pPr marL="3810716" indent="0">
              <a:buNone/>
              <a:defRPr sz="2400"/>
            </a:lvl8pPr>
            <a:lvl9pPr marL="4355104" indent="0">
              <a:buNone/>
              <a:defRPr sz="24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388" indent="0">
              <a:buNone/>
              <a:defRPr sz="1400"/>
            </a:lvl2pPr>
            <a:lvl3pPr marL="1088776" indent="0">
              <a:buNone/>
              <a:defRPr sz="1200"/>
            </a:lvl3pPr>
            <a:lvl4pPr marL="1633164" indent="0">
              <a:buNone/>
              <a:defRPr sz="1100"/>
            </a:lvl4pPr>
            <a:lvl5pPr marL="2177552" indent="0">
              <a:buNone/>
              <a:defRPr sz="1100"/>
            </a:lvl5pPr>
            <a:lvl6pPr marL="2721940" indent="0">
              <a:buNone/>
              <a:defRPr sz="1100"/>
            </a:lvl6pPr>
            <a:lvl7pPr marL="3266328" indent="0">
              <a:buNone/>
              <a:defRPr sz="1100"/>
            </a:lvl7pPr>
            <a:lvl8pPr marL="3810716" indent="0">
              <a:buNone/>
              <a:defRPr sz="1100"/>
            </a:lvl8pPr>
            <a:lvl9pPr marL="4355104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BA9EC3-8F2A-441F-92ED-8343FE643AA2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759" y="274701"/>
            <a:ext cx="10975658" cy="1143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759" y="1600571"/>
            <a:ext cx="10975658" cy="4527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447C2EE-1A9C-45A3-BC42-EFAC50FE78F0}" type="datetimeFigureOut">
              <a:rPr lang="ru-RU"/>
              <a:pPr>
                <a:defRPr/>
              </a:pPr>
              <a:t>25.01.2021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08878" tIns="54439" rIns="108878" bIns="54439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5pPr>
      <a:lvl6pPr marL="544388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6pPr>
      <a:lvl7pPr marL="1088776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7pPr>
      <a:lvl8pPr marL="1633164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8pPr>
      <a:lvl9pPr marL="2177552" algn="ctr" rtl="0" eaLnBrk="1" fontAlgn="base" hangingPunct="1">
        <a:spcBef>
          <a:spcPct val="0"/>
        </a:spcBef>
        <a:spcAft>
          <a:spcPct val="0"/>
        </a:spcAft>
        <a:defRPr sz="5200">
          <a:solidFill>
            <a:schemeClr val="tx1"/>
          </a:solidFill>
          <a:latin typeface="Calibri" pitchFamily="34" charset="0"/>
        </a:defRPr>
      </a:lvl9pPr>
    </p:titleStyle>
    <p:bodyStyle>
      <a:lvl1pPr marL="408291" indent="-408291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631" indent="-34024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970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358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746" indent="-272194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4134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8522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2910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7298" indent="-272194" algn="l" defTabSz="108877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8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7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16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552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940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328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716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5104" algn="l" defTabSz="108877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164944"/>
            <a:ext cx="12195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МИНИСТЕРСТВО </a:t>
            </a: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ОБРАЗОВАНИЯ И НАУКИ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РЕСПУБЛИКИ </a:t>
            </a:r>
            <a:r>
              <a:rPr lang="ru-RU" sz="1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БАШКОРТОСТАН</a:t>
            </a: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882613" y="2929728"/>
            <a:ext cx="10873208" cy="1089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lvl="0" algn="ctr" eaLnBrk="1" hangingPunct="1">
              <a:lnSpc>
                <a:spcPct val="90000"/>
              </a:lnSpc>
            </a:pP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О ПОРЯДКЕ ПРИЕМА НА ОБУЧЕНИЕ ПО ОБРАЗОВАТЕЛЬНЫМ ПРОГРАММАМ НАЧАЛЬНОГО  ОБЩЕГО, ОСНОВНОГО ОБЩЕГО</a:t>
            </a:r>
            <a:b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</a:br>
            <a:r>
              <a:rPr lang="ru-RU" sz="2400" b="1" dirty="0" smtClean="0">
                <a:solidFill>
                  <a:srgbClr val="1F497D">
                    <a:lumMod val="75000"/>
                  </a:srgbClr>
                </a:solidFill>
                <a:latin typeface="Arial" charset="0"/>
              </a:rPr>
              <a:t>И СРЕДНЕГО ОБЩЕГО ОБРАЗОВАНИЯ</a:t>
            </a:r>
            <a:endParaRPr lang="ru-RU" sz="2400" b="1" dirty="0">
              <a:solidFill>
                <a:srgbClr val="1F497D">
                  <a:lumMod val="75000"/>
                </a:srgbClr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0075" y="1176539"/>
            <a:ext cx="1512168" cy="16669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79467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76763" y="0"/>
            <a:ext cx="10975658" cy="1143265"/>
          </a:xfrm>
        </p:spPr>
        <p:txBody>
          <a:bodyPr/>
          <a:lstStyle/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ДОКУМЕНТЫ, ПРЕДОСТАВЛЯЕМЫЕ ПРИ ПРИЕМЕ В ШКОЛУ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10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033" y="981522"/>
            <a:ext cx="10492383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документа, удостоверяющего личность родителя (законного представителя)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ребенка;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свидетельства о рождении ребенка или документа, подтверждающего родство заявителя;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документа, подтверждающего установление опеки или попечительства (при необходимости);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документа </a:t>
            </a:r>
            <a:r>
              <a:rPr lang="ru-RU" sz="1800" b="1" dirty="0">
                <a:solidFill>
                  <a:schemeClr val="tx2">
                    <a:lumMod val="50000"/>
                  </a:schemeClr>
                </a:solidFill>
              </a:rPr>
              <a:t>о регистрации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ребенка 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по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месту жительства или по месту пребывания на закрепленной территории или справку о приеме документов для оформления регистрации по месту жительства (в случае приема на обучение ребенка или поступающего, проживающего на закрепленной территории, или в случае использования права преимущественного приема на обучение по образовательным программам начального общего образования);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-	справка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с места работы родителя(ей) (законного(</a:t>
            </a:r>
            <a:r>
              <a:rPr lang="ru-RU" sz="1800" dirty="0" err="1">
                <a:solidFill>
                  <a:schemeClr val="tx2">
                    <a:lumMod val="50000"/>
                  </a:schemeClr>
                </a:solidFill>
              </a:rPr>
              <a:t>ых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) представителя(ей) ребенка (при наличии права внеочередного или первоочередного приема на обучение);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копия 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>заключения психолого-медико-педагогической комиссии (при наличии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);</a:t>
            </a:r>
          </a:p>
          <a:p>
            <a:pPr marL="285750" indent="-285750" algn="just">
              <a:buFontTx/>
              <a:buChar char="-"/>
              <a:tabLst>
                <a:tab pos="266700" algn="l"/>
              </a:tabLst>
            </a:pP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аттестат об основном общем образовании (если в 10 класс)</a:t>
            </a:r>
          </a:p>
          <a:p>
            <a:pPr algn="just">
              <a:tabLst>
                <a:tab pos="266700" algn="l"/>
              </a:tabLst>
            </a:pP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tabLst>
                <a:tab pos="266700" algn="l"/>
              </a:tabLst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предъявляются при посещении ОО</a:t>
            </a:r>
          </a:p>
          <a:p>
            <a:pPr algn="just">
              <a:tabLst>
                <a:tab pos="266700" algn="l"/>
              </a:tabLst>
            </a:pPr>
            <a:r>
              <a:rPr lang="ru-RU" sz="1800" b="1" dirty="0" smtClean="0">
                <a:solidFill>
                  <a:schemeClr val="tx2">
                    <a:lumMod val="50000"/>
                  </a:schemeClr>
                </a:solidFill>
              </a:rPr>
              <a:t>ДОКУМЕНТЫ</a:t>
            </a: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регистрируются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в журнале приема заявлений.</a:t>
            </a:r>
          </a:p>
          <a:p>
            <a:pPr algn="just">
              <a:tabLst>
                <a:tab pos="266700" algn="l"/>
              </a:tabLst>
            </a:pP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После регистрации родителям выдается </a:t>
            </a:r>
            <a:r>
              <a:rPr lang="ru-RU" sz="1800" b="1" dirty="0" smtClean="0">
                <a:solidFill>
                  <a:schemeClr val="accent3">
                    <a:lumMod val="50000"/>
                  </a:schemeClr>
                </a:solidFill>
              </a:rPr>
              <a:t>УВЕДОМЛЕНИЕ, </a:t>
            </a:r>
            <a:r>
              <a:rPr lang="ru-RU" sz="1800" dirty="0" smtClean="0">
                <a:solidFill>
                  <a:schemeClr val="accent3">
                    <a:lumMod val="50000"/>
                  </a:schemeClr>
                </a:solidFill>
              </a:rPr>
              <a:t>подписанное должностным лицом ОО, содержащий рег.№ заявления и перечень принятых документов.</a:t>
            </a: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50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6350" y="2319170"/>
            <a:ext cx="10975658" cy="1143265"/>
          </a:xfrm>
        </p:spPr>
        <p:txBody>
          <a:bodyPr/>
          <a:lstStyle/>
          <a:p>
            <a:r>
              <a:rPr lang="ru-RU" sz="21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sz="21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11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02" y="1125538"/>
            <a:ext cx="105161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93033" y="981522"/>
            <a:ext cx="104923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tabLst>
                <a:tab pos="266700" algn="l"/>
              </a:tabLst>
            </a:pP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7039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0" y="164280"/>
            <a:ext cx="12195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1F497D"/>
                </a:solidFill>
                <a:latin typeface="Arial" charset="0"/>
              </a:rPr>
              <a:t>НОРМАТИВНАЯ ПРАВОВАЯ БАЗА</a:t>
            </a:r>
            <a:endParaRPr lang="ru-RU" sz="1800" b="1" dirty="0">
              <a:solidFill>
                <a:srgbClr val="1F497D"/>
              </a:solidFill>
              <a:latin typeface="Arial" charset="0"/>
            </a:endParaRPr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841003" y="1125538"/>
            <a:ext cx="1108923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29.12.2012 № 273-ФЗ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образовании в Российской Федерации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(статья 67);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Минпросвещения России от 02.09.2020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458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утверждении Порядка приема на обучение по образовательным программам начального общего, основного общего и среднего общего образования" (Зарегистрировано в Минюсте России 11.09.2020 N 59783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Письмо </a:t>
            </a:r>
            <a:r>
              <a:rPr lang="ru-RU" sz="2800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Минобрнауки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России от 13.12.2016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08-2715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порядке приема в общеобразовательные организации"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0751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ЗАКРЕПЛЕНИЕ ШКОЛ ЗА ТЕРРИТОРИЯМИ МУНИЦИПАЛИТЕТА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001762" y="1413570"/>
            <a:ext cx="10567332" cy="4527011"/>
          </a:xfrm>
        </p:spPr>
        <p:txBody>
          <a:bodyPr/>
          <a:lstStyle/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муниципальные школы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закрепляются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территориями органами местного самоуправления МР/ГО (далее – ОМС);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распорядительный акт издается ОМС не позднее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марта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текущего года;</a:t>
            </a:r>
          </a:p>
          <a:p>
            <a:pPr marL="0" indent="0" algn="just">
              <a:buNone/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размещают распорядительный акт ОМС 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10 календарных дней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момента его издания на официальном сайте и информационном стенде.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3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711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ДЕТЕЙ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899373" y="6449744"/>
            <a:ext cx="960357" cy="365210"/>
          </a:xfrm>
        </p:spPr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4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99013" y="1246575"/>
            <a:ext cx="105851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Возрастной ценз по приему в 1 класс:</a:t>
            </a:r>
          </a:p>
          <a:p>
            <a:pPr marL="342900" indent="-342900" algn="just">
              <a:buFontTx/>
              <a:buChar char="-"/>
            </a:pPr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достижении 6 лет 6 месяцев при отсутствии противопоказаний</a:t>
            </a:r>
            <a:b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здоровья, но не позже 8 лет.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вправе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разрешить прием по заявлению родителей. Порядок получения такого разрешения ОМС разрабатывает и утверждает самостоятельно.</a:t>
            </a:r>
          </a:p>
          <a:p>
            <a:pPr algn="just"/>
            <a:endParaRPr lang="ru-RU" sz="2200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Требование решения ПМПК законно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случаях определения ребенка на обучение по </a:t>
            </a:r>
            <a:r>
              <a:rPr lang="ru-RU" sz="22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адаптированной образовательной программе начального общего, основного общего и среднего общего </a:t>
            </a:r>
            <a:r>
              <a:rPr lang="ru-RU" sz="22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образования.</a:t>
            </a:r>
            <a:endParaRPr lang="ru-RU" sz="2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135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ОПРЕДЕЛЕНИЕ ПРАВА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5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696987" y="2588224"/>
            <a:ext cx="3672408" cy="4009432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ограничивается школами, </a:t>
            </a:r>
            <a:r>
              <a:rPr lang="ru-RU" sz="1600" b="1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имеющими интернат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прокуроров (Закон РФ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17.01.1992 № 2202-1 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прокуратуре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судей (Закон РФ </a:t>
            </a:r>
            <a:b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26.06.1992 № 3132-1 «О статусе судей в Российской Федерации»);</a:t>
            </a:r>
          </a:p>
          <a:p>
            <a:pPr marL="0" indent="180975" algn="just">
              <a:buNone/>
              <a:tabLst>
                <a:tab pos="361950" algn="l"/>
                <a:tab pos="447675" algn="l"/>
                <a:tab pos="542925" algn="l"/>
                <a:tab pos="809625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Следственного комитета Российской Федерации (Федеральный закон от 28.12.2010 №403-ФЗ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Следственном комитете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Российской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Федерации»  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4488478" y="2588224"/>
            <a:ext cx="3525820" cy="3952203"/>
          </a:xfrm>
        </p:spPr>
        <p:txBody>
          <a:bodyPr/>
          <a:lstStyle/>
          <a:p>
            <a:pPr marL="0" indent="0">
              <a:buNone/>
            </a:pPr>
            <a:r>
              <a:rPr lang="ru-RU" sz="16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6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анное право реализуется в муниципальных и государственных школах:</a:t>
            </a:r>
          </a:p>
          <a:p>
            <a:pPr marL="0" indent="180975" algn="just">
              <a:buNone/>
            </a:pP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ети военнослужащих (Федеральный закон от 27.05.1998 № 76-ФЗ «О статусе военнослужащих»);</a:t>
            </a:r>
          </a:p>
          <a:p>
            <a:pPr marL="0" indent="180975"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сотрудников полиции, а также дети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сотрудников органов внутренних дел, не являющихся сотрудниками полиции,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07.02.2011 № 3-ФЗ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полиции»);</a:t>
            </a:r>
          </a:p>
          <a:p>
            <a:pPr marL="0" indent="180975" algn="just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дети, указанные в Федеральном законе от 30.12.2012 №283-ФЗ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 algn="just">
              <a:buNone/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>
              <a:buNone/>
            </a:pP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45059" y="1271407"/>
            <a:ext cx="2592288" cy="7182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ВНЕОЧЕРЕДНОЙ ПРИЕМ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99259" y="1271407"/>
            <a:ext cx="2396916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ПЕРВООЧЕРЕДНОЙ ПРИЕМ</a:t>
            </a:r>
            <a:endParaRPr lang="ru-RU" sz="1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8617867" y="1271407"/>
            <a:ext cx="2448272" cy="7383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/>
              <a:t>ПРЕИМУЩЕСТВЕННЫЙ ПРИЕМ</a:t>
            </a:r>
            <a:endParaRPr lang="ru-RU" sz="18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448037" y="2062422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низ 17"/>
          <p:cNvSpPr/>
          <p:nvPr/>
        </p:nvSpPr>
        <p:spPr>
          <a:xfrm>
            <a:off x="6109172" y="2082506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9648837" y="2088500"/>
            <a:ext cx="386332" cy="4736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бъект 2"/>
          <p:cNvSpPr txBox="1">
            <a:spLocks/>
          </p:cNvSpPr>
          <p:nvPr/>
        </p:nvSpPr>
        <p:spPr bwMode="auto">
          <a:xfrm>
            <a:off x="8272259" y="2616838"/>
            <a:ext cx="3525820" cy="3952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8878" tIns="54439" rIns="108878" bIns="54439" numCol="1" anchor="t" anchorCtr="0" compatLnSpc="1">
            <a:prstTxWarp prst="textNoShape">
              <a:avLst/>
            </a:prstTxWarp>
          </a:bodyPr>
          <a:lstStyle>
            <a:lvl1pPr marL="408291" indent="-408291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84631" indent="-340243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60970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05358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49746" indent="-272194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94134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538522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82910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627298" indent="-272194" algn="l" defTabSz="108877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180975" algn="just">
              <a:buFont typeface="Arial" charset="0"/>
              <a:buNone/>
              <a:tabLst>
                <a:tab pos="449263" algn="l"/>
                <a:tab pos="627063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дети,  проживающие в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семье 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ОБЩЕЕ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 жительства</a:t>
            </a: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на уровне </a:t>
            </a:r>
            <a:r>
              <a:rPr lang="ru-RU" sz="1400" b="1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общего 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в </a:t>
            </a:r>
            <a:r>
              <a:rPr lang="ru-RU" sz="1400" i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муниципальных и государственных </a:t>
            </a: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школах, в которых обучаются братья и 9или) сестры  </a:t>
            </a:r>
            <a:endParaRPr lang="ru-RU" sz="14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180975">
              <a:buNone/>
              <a:tabLst>
                <a:tab pos="449263" algn="l"/>
                <a:tab pos="627063" algn="l"/>
              </a:tabLst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дети, указанные в ч.6 ст.86 Федерального закона №273-ФЗ </a:t>
            </a:r>
          </a:p>
          <a:p>
            <a:pPr marL="0" indent="180975">
              <a:buNone/>
            </a:pPr>
            <a:r>
              <a:rPr lang="ru-RU" sz="1400" i="1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право реализуется в школах со специальными наименованиями «кадетская школа», «кадетский (морской кадетский) корпус», «казачий кадетский корпус»</a:t>
            </a:r>
            <a:endParaRPr lang="ru-RU" sz="1400" i="1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236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СРОКИ ПРИЕМА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6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76763" y="1629594"/>
            <a:ext cx="10975658" cy="4527011"/>
          </a:xfrm>
        </p:spPr>
        <p:txBody>
          <a:bodyPr/>
          <a:lstStyle/>
          <a:p>
            <a:pPr marL="0" indent="0" algn="ctr">
              <a:buNone/>
            </a:pP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8452739"/>
              </p:ext>
            </p:extLst>
          </p:nvPr>
        </p:nvGraphicFramePr>
        <p:xfrm>
          <a:off x="480963" y="724974"/>
          <a:ext cx="11521280" cy="59360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3354"/>
                <a:gridCol w="4755318"/>
                <a:gridCol w="2808312"/>
                <a:gridCol w="2664296"/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СРОКИ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КАТЕГОРИИ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ПРИМЕЧАНИЕ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РАСПОРЯДИТЕЛЬНЫЙ</a:t>
                      </a:r>
                      <a:r>
                        <a:rPr lang="ru-RU" sz="1600" baseline="0" dirty="0" smtClean="0"/>
                        <a:t> АКТ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571145"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1 апреля</a:t>
                      </a:r>
                      <a:b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30 июня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внеочередной прием</a:t>
                      </a:r>
                    </a:p>
                    <a:p>
                      <a:pPr algn="l"/>
                      <a:r>
                        <a:rPr lang="ru-RU" sz="1400" dirty="0" smtClean="0"/>
                        <a:t>(дети прокуроров,</a:t>
                      </a:r>
                      <a:r>
                        <a:rPr lang="ru-RU" sz="1400" baseline="0" dirty="0" smtClean="0"/>
                        <a:t> дети судей, дети сотрудников СК РФ)</a:t>
                      </a:r>
                      <a:endParaRPr lang="ru-RU" sz="1400" i="1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в ОО, имеющие</a:t>
                      </a:r>
                      <a:r>
                        <a:rPr lang="ru-RU" sz="1400" baseline="0" dirty="0" smtClean="0"/>
                        <a:t> интернаты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3 рабочих дней после завершения приема заявлений о приеме на обучение в первый класс</a:t>
                      </a:r>
                    </a:p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442023">
                <a:tc vMerge="1"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первоочередной прием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 военнослужащих;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сотрудников полиции, а также дети сотрудников органов внутренних дел, не являющихся сотрудниками полиции;</a:t>
                      </a:r>
                    </a:p>
                    <a:p>
                      <a:pPr algn="l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указанные в Федеральном законе от 30.12.2012 №283-ФЗ)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81567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 проживающие в одной семье и имеющие ОБЩЕЕ место жительства)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государственные и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1142290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преимущественный прием</a:t>
                      </a:r>
                    </a:p>
                    <a:p>
                      <a:pPr marL="0" marR="0" lvl="0" indent="0" algn="l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(дети, указанные в ч.6 ст.86 Федерального закона №273-ФЗ)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ОО со специальными наименованиями «кадетская школа», «кадетский (морской кадетский) корпус», «казачий кадетский корпус»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60723">
                <a:tc vMerge="1">
                  <a:txBody>
                    <a:bodyPr/>
                    <a:lstStyle/>
                    <a:p>
                      <a:endParaRPr lang="ru-RU" sz="1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проживающие на закрепленной территории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76946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 6 июля </a:t>
                      </a:r>
                      <a:b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 не позднее 5 сентября </a:t>
                      </a:r>
                      <a:endParaRPr lang="ru-RU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НЕ проживающие на закрепленной территории на СВОБОДНЫЕ места</a:t>
                      </a:r>
                    </a:p>
                    <a:p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муниципальные ОО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8877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 течение 5 рабочих дней после приема заявления о приеме на обучение и представленных документов</a:t>
                      </a:r>
                      <a:endParaRPr lang="ru-RU" sz="1400" dirty="0">
                        <a:solidFill>
                          <a:schemeClr val="tx2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17092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ПРИЕМ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7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течение всего учебного года при наличии свободных мест;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нет свободных мест, то родители обращаются в муниципальный орган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управления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образованием с целью решения вопроса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его устройстве в </a:t>
            </a: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другую </a:t>
            </a:r>
            <a:r>
              <a:rPr lang="ru-RU" sz="2400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общеобразовательную </a:t>
            </a:r>
            <a:r>
              <a:rPr lang="ru-RU" sz="24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(где есть свободные места).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обучения по АООП –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согласия родителей и на основании рекомендаций ПМПК;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 равных условий приема для всех поступающих;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на уровне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начального общего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образования не допускается;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индивидуальный отбор для получения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основного общего и среднего общего образования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 классы с углубленным изучением отдельных учебных предметов или для профильного обучения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7246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ПРИЕМЕ В ШКОЛУ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8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5400600"/>
          </a:xfrm>
        </p:spPr>
        <p:txBody>
          <a:bodyPr/>
          <a:lstStyle/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ознакомление родителей поступающего с уставом, с лицензией на осуществление образовательной деятельности, со свидетельством о государственной аккредитации, с общеобразовательными программами, с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другими документами, регламентирующими организацию и осуществление образовательной деятельности, права и обязанности обучающегося;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языка образования;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изучаемого родного языка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числа языков народов Российской Федерации, в том числе русского языка как родного;</a:t>
            </a:r>
          </a:p>
          <a:p>
            <a:pPr marL="0" indent="0">
              <a:buNone/>
              <a:tabLst>
                <a:tab pos="177800" algn="l"/>
              </a:tabLst>
            </a:pPr>
            <a:endParaRPr lang="ru-RU" sz="2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выбор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языков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 Российской Федерации</a:t>
            </a: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791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-12003" y="324824"/>
            <a:ext cx="12207178" cy="400150"/>
          </a:xfrm>
          <a:prstGeom prst="rect">
            <a:avLst/>
          </a:prstGeom>
        </p:spPr>
        <p:txBody>
          <a:bodyPr lIns="121960" tIns="60980" rIns="121960" bIns="60980">
            <a:sp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1800" b="1" cap="all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ПОДАЧА ЗАЯВЛЕНИЙ О ПРИЕМЕ НА ОБУЧЕНИЕ</a:t>
            </a:r>
            <a:endParaRPr lang="en-US" sz="1800" b="1" cap="all" dirty="0" smtClean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vert="horz" lIns="108856" tIns="54429" rIns="108856" bIns="54429" rtlCol="0" anchor="ctr"/>
          <a:lstStyle/>
          <a:p>
            <a:fld id="{148ECE58-DD8F-41A7-82C0-941C977FA5B8}" type="slidenum">
              <a:rPr lang="ru-RU" sz="1200" b="1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pPr/>
              <a:t>9</a:t>
            </a:fld>
            <a:endParaRPr lang="ru-RU" sz="1200" b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2004" y="1125538"/>
            <a:ext cx="105851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Tx/>
              <a:buChar char="-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72004" y="1125538"/>
            <a:ext cx="10975658" cy="4527011"/>
          </a:xfrm>
        </p:spPr>
        <p:txBody>
          <a:bodyPr/>
          <a:lstStyle/>
          <a:p>
            <a:pPr>
              <a:buFontTx/>
              <a:buChar char="-"/>
              <a:tabLst>
                <a:tab pos="177800" algn="l"/>
              </a:tabLst>
            </a:pP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  <a:tabLst>
                <a:tab pos="177800" algn="l"/>
              </a:tabLst>
            </a:pPr>
            <a:endParaRPr lang="ru-RU" sz="16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89275" y="220565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862350256"/>
              </p:ext>
            </p:extLst>
          </p:nvPr>
        </p:nvGraphicFramePr>
        <p:xfrm>
          <a:off x="2032529" y="719755"/>
          <a:ext cx="8130117" cy="542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43420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_1_Президиум Правительство_509_16x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Z_1_Оперативка_509_16x9</Template>
  <TotalTime>1504</TotalTime>
  <Words>600</Words>
  <Application>Microsoft Office PowerPoint</Application>
  <PresentationFormat>Произвольный</PresentationFormat>
  <Paragraphs>123</Paragraphs>
  <Slides>11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Z_1_Президиум Правительство_509_16x9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ДОКУМЕНТЫ, ПРЕДОСТАВЛЯЕМЫЕ ПРИ ПРИЕМЕ В ШКОЛУ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директор</cp:lastModifiedBy>
  <cp:revision>87</cp:revision>
  <cp:lastPrinted>2011-09-23T09:38:03Z</cp:lastPrinted>
  <dcterms:created xsi:type="dcterms:W3CDTF">2020-09-18T12:06:36Z</dcterms:created>
  <dcterms:modified xsi:type="dcterms:W3CDTF">2021-01-25T08:30:50Z</dcterms:modified>
</cp:coreProperties>
</file>